
<file path=[Content_Types].xml><?xml version="1.0" encoding="utf-8"?>
<Types xmlns="http://schemas.openxmlformats.org/package/2006/content-types">
  <Default Extension="bin" ContentType="application/vnd.openxmlformats-officedocument.oleObject"/>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4"/>
  </p:sldMasterIdLst>
  <p:notesMasterIdLst>
    <p:notesMasterId r:id="rId19"/>
  </p:notesMasterIdLst>
  <p:sldIdLst>
    <p:sldId id="256" r:id="rId5"/>
    <p:sldId id="260" r:id="rId6"/>
    <p:sldId id="258" r:id="rId7"/>
    <p:sldId id="259" r:id="rId8"/>
    <p:sldId id="261" r:id="rId9"/>
    <p:sldId id="262" r:id="rId10"/>
    <p:sldId id="263" r:id="rId11"/>
    <p:sldId id="264" r:id="rId12"/>
    <p:sldId id="265" r:id="rId13"/>
    <p:sldId id="266" r:id="rId14"/>
    <p:sldId id="268" r:id="rId15"/>
    <p:sldId id="269" r:id="rId16"/>
    <p:sldId id="270" r:id="rId17"/>
    <p:sldId id="27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311" autoAdjust="0"/>
  </p:normalViewPr>
  <p:slideViewPr>
    <p:cSldViewPr snapToGrid="0">
      <p:cViewPr>
        <p:scale>
          <a:sx n="75" d="100"/>
          <a:sy n="75" d="100"/>
        </p:scale>
        <p:origin x="974"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g>
</file>

<file path=ppt/media/image2.wm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C82E2-3434-4F8F-B24D-E09295921497}" type="datetimeFigureOut">
              <a:rPr lang="en-US" smtClean="0"/>
              <a:t>7/25/2022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293C6C-82EA-4D9D-AA8A-69C85F2EE2B5}" type="slidenum">
              <a:rPr lang="en-US" smtClean="0"/>
              <a:t>‹#›</a:t>
            </a:fld>
            <a:endParaRPr lang="en-US" dirty="0"/>
          </a:p>
        </p:txBody>
      </p:sp>
    </p:spTree>
    <p:extLst>
      <p:ext uri="{BB962C8B-B14F-4D97-AF65-F5344CB8AC3E}">
        <p14:creationId xmlns:p14="http://schemas.microsoft.com/office/powerpoint/2010/main" val="537326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rgbClr val="FFFFFF"/>
                </a:solidFill>
              </a:defRPr>
            </a:lvl1pPr>
          </a:lstStyle>
          <a:p>
            <a:fld id="{5539117B-1405-4997-81DF-D47685487591}" type="datetime1">
              <a:rPr lang="en-US" smtClean="0"/>
              <a:t>7/25/2022</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4FAB73BC-B049-4115-A692-8D63A059BFB8}" type="slidenum">
              <a:rPr lang="en-US" dirty="0"/>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3AD327-AB58-4897-AF71-6D19B63EA53A}" type="datetime1">
              <a:rPr lang="en-US" smtClean="0"/>
              <a:t>7/25/2022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650F879-CB5E-4D5D-8720-D92DA7AE545E}" type="datetime1">
              <a:rPr lang="en-US" smtClean="0"/>
              <a:t>7/25/2022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A87957-4685-4AAA-AC15-17027EB8CE3B}" type="datetime1">
              <a:rPr lang="en-US" smtClean="0"/>
              <a:t>7/25/2022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B02546-CD2F-49E1-B1D0-A834B66B5E2F}" type="datetime1">
              <a:rPr lang="en-US" smtClean="0"/>
              <a:t>7/25/2022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F7815D2-491A-4C11-867A-1AADC7361863}" type="datetime1">
              <a:rPr lang="en-US" smtClean="0"/>
              <a:t>7/25/2022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45CC7DB-A260-4317-B84F-54DF88D675D3}" type="datetime1">
              <a:rPr lang="en-US" smtClean="0"/>
              <a:t>7/25/2022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23632A5-C0DB-45B3-9A28-AA7E7B5E7621}" type="datetime1">
              <a:rPr lang="en-US" smtClean="0"/>
              <a:t>7/25/2022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F6FDAC-91B9-467F-9D59-FECADBF43D47}" type="datetime1">
              <a:rPr lang="en-US" smtClean="0"/>
              <a:t>7/25/2022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151332A-5D1A-4A68-8DC3-3FC24CFC5B34}" type="datetime1">
              <a:rPr lang="en-US" smtClean="0"/>
              <a:t>7/25/2022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D47A8BF-B3DA-48FF-989E-13589D6975D0}" type="datetime1">
              <a:rPr lang="en-US" smtClean="0"/>
              <a:t>7/25/2022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53B4EE1E-2631-4416-BD05-4FE45075E299}" type="datetime1">
              <a:rPr lang="en-US" smtClean="0"/>
              <a:t>7/25/2022</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455C987-ED28-46CA-ACFD-871FF101D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09530D1-E1B7-4679-A6ED-D82EB77AA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3840" y="256540"/>
            <a:ext cx="11704320" cy="63652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BCB8372A-11C5-4BD2-B5FD-71DDEFADE1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45896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5B9BDB7-2134-468E-9725-B904F4E364E5}"/>
              </a:ext>
            </a:extLst>
          </p:cNvPr>
          <p:cNvSpPr>
            <a:spLocks noGrp="1"/>
          </p:cNvSpPr>
          <p:nvPr>
            <p:ph type="ctrTitle"/>
          </p:nvPr>
        </p:nvSpPr>
        <p:spPr>
          <a:xfrm>
            <a:off x="1109980" y="4157975"/>
            <a:ext cx="9966960" cy="1325880"/>
          </a:xfrm>
        </p:spPr>
        <p:txBody>
          <a:bodyPr>
            <a:normAutofit/>
          </a:bodyPr>
          <a:lstStyle/>
          <a:p>
            <a:r>
              <a:rPr lang="en-US" sz="6600" dirty="0">
                <a:solidFill>
                  <a:schemeClr val="accent1"/>
                </a:solidFill>
              </a:rPr>
              <a:t>Crop prediction</a:t>
            </a:r>
          </a:p>
        </p:txBody>
      </p:sp>
      <p:sp>
        <p:nvSpPr>
          <p:cNvPr id="3" name="Subtitle 2">
            <a:extLst>
              <a:ext uri="{FF2B5EF4-FFF2-40B4-BE49-F238E27FC236}">
                <a16:creationId xmlns:a16="http://schemas.microsoft.com/office/drawing/2014/main" id="{A234002C-587E-4F0F-A9CB-5B4EE2AB9218}"/>
              </a:ext>
            </a:extLst>
          </p:cNvPr>
          <p:cNvSpPr>
            <a:spLocks noGrp="1"/>
          </p:cNvSpPr>
          <p:nvPr>
            <p:ph type="subTitle" idx="1"/>
          </p:nvPr>
        </p:nvSpPr>
        <p:spPr>
          <a:xfrm>
            <a:off x="1709530" y="5596127"/>
            <a:ext cx="8767860" cy="894319"/>
          </a:xfrm>
        </p:spPr>
        <p:txBody>
          <a:bodyPr>
            <a:noAutofit/>
          </a:bodyPr>
          <a:lstStyle/>
          <a:p>
            <a:r>
              <a:rPr lang="en-US" sz="2500" dirty="0">
                <a:solidFill>
                  <a:schemeClr val="accent1"/>
                </a:solidFill>
              </a:rPr>
              <a:t>Prepared by</a:t>
            </a:r>
          </a:p>
          <a:p>
            <a:r>
              <a:rPr lang="en-US" sz="2500" dirty="0">
                <a:solidFill>
                  <a:schemeClr val="accent1"/>
                </a:solidFill>
              </a:rPr>
              <a:t>KARTHIKEYAN S</a:t>
            </a:r>
          </a:p>
        </p:txBody>
      </p:sp>
      <p:pic>
        <p:nvPicPr>
          <p:cNvPr id="5" name="Picture 4" descr="A close up of a green field">
            <a:extLst>
              <a:ext uri="{FF2B5EF4-FFF2-40B4-BE49-F238E27FC236}">
                <a16:creationId xmlns:a16="http://schemas.microsoft.com/office/drawing/2014/main" id="{4E312030-0DC2-4F76-9D84-36063902EC4D}"/>
              </a:ext>
            </a:extLst>
          </p:cNvPr>
          <p:cNvPicPr>
            <a:picLocks noChangeAspect="1"/>
          </p:cNvPicPr>
          <p:nvPr/>
        </p:nvPicPr>
        <p:blipFill rotWithShape="1">
          <a:blip r:embed="rId2"/>
          <a:srcRect t="21867" r="1" b="29770"/>
          <a:stretch/>
        </p:blipFill>
        <p:spPr>
          <a:xfrm>
            <a:off x="243840" y="256540"/>
            <a:ext cx="11704320" cy="3764276"/>
          </a:xfrm>
          <a:prstGeom prst="rect">
            <a:avLst/>
          </a:prstGeom>
        </p:spPr>
      </p:pic>
    </p:spTree>
    <p:extLst>
      <p:ext uri="{BB962C8B-B14F-4D97-AF65-F5344CB8AC3E}">
        <p14:creationId xmlns:p14="http://schemas.microsoft.com/office/powerpoint/2010/main" val="19352697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FDDF0-700E-11DE-618B-E8A0E38BB829}"/>
              </a:ext>
            </a:extLst>
          </p:cNvPr>
          <p:cNvSpPr>
            <a:spLocks noGrp="1"/>
          </p:cNvSpPr>
          <p:nvPr>
            <p:ph type="title"/>
          </p:nvPr>
        </p:nvSpPr>
        <p:spPr/>
        <p:txBody>
          <a:bodyPr/>
          <a:lstStyle/>
          <a:p>
            <a:r>
              <a:rPr lang="en-US" dirty="0"/>
              <a:t>Model 2</a:t>
            </a:r>
            <a:endParaRPr lang="en-IN" dirty="0"/>
          </a:p>
        </p:txBody>
      </p:sp>
      <p:sp>
        <p:nvSpPr>
          <p:cNvPr id="3" name="Content Placeholder 2">
            <a:extLst>
              <a:ext uri="{FF2B5EF4-FFF2-40B4-BE49-F238E27FC236}">
                <a16:creationId xmlns:a16="http://schemas.microsoft.com/office/drawing/2014/main" id="{DECDDD95-7AAC-C13C-113E-E6F9B01B835E}"/>
              </a:ext>
            </a:extLst>
          </p:cNvPr>
          <p:cNvSpPr>
            <a:spLocks noGrp="1"/>
          </p:cNvSpPr>
          <p:nvPr>
            <p:ph idx="1"/>
          </p:nvPr>
        </p:nvSpPr>
        <p:spPr/>
        <p:txBody>
          <a:bodyPr/>
          <a:lstStyle/>
          <a:p>
            <a:r>
              <a:rPr lang="en-US" dirty="0"/>
              <a:t>The train for the model is done in a random state of the computer and fitting the data values to the Random Forest algorithm as it contains 2000 data</a:t>
            </a:r>
          </a:p>
          <a:p>
            <a:r>
              <a:rPr lang="en-US" dirty="0"/>
              <a:t>For multiclass I have used a Random Forest classifier for training the model and calculated accuracy for the model</a:t>
            </a:r>
          </a:p>
          <a:p>
            <a:r>
              <a:rPr lang="en-US" dirty="0"/>
              <a:t>The accuracy score I obtained was 99.24</a:t>
            </a:r>
          </a:p>
          <a:p>
            <a:r>
              <a:rPr lang="en-US" dirty="0"/>
              <a:t>The f1 score </a:t>
            </a:r>
            <a:r>
              <a:rPr lang="en-US"/>
              <a:t>was 0.99</a:t>
            </a:r>
          </a:p>
          <a:p>
            <a:pPr marL="45720" indent="0">
              <a:buNone/>
            </a:pPr>
            <a:endParaRPr lang="en-US" dirty="0"/>
          </a:p>
        </p:txBody>
      </p:sp>
    </p:spTree>
    <p:extLst>
      <p:ext uri="{BB962C8B-B14F-4D97-AF65-F5344CB8AC3E}">
        <p14:creationId xmlns:p14="http://schemas.microsoft.com/office/powerpoint/2010/main" val="27355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6AB45-3A15-D289-BFA9-5D5B4C8FC9AE}"/>
              </a:ext>
            </a:extLst>
          </p:cNvPr>
          <p:cNvSpPr>
            <a:spLocks noGrp="1"/>
          </p:cNvSpPr>
          <p:nvPr>
            <p:ph type="title"/>
          </p:nvPr>
        </p:nvSpPr>
        <p:spPr/>
        <p:txBody>
          <a:bodyPr/>
          <a:lstStyle/>
          <a:p>
            <a:r>
              <a:rPr lang="en-US" dirty="0"/>
              <a:t>Result</a:t>
            </a:r>
            <a:endParaRPr lang="en-IN" dirty="0"/>
          </a:p>
        </p:txBody>
      </p:sp>
      <p:pic>
        <p:nvPicPr>
          <p:cNvPr id="4" name="Picture 3">
            <a:extLst>
              <a:ext uri="{FF2B5EF4-FFF2-40B4-BE49-F238E27FC236}">
                <a16:creationId xmlns:a16="http://schemas.microsoft.com/office/drawing/2014/main" id="{94B7E863-E091-FDB3-617C-D45B5620210B}"/>
              </a:ext>
            </a:extLst>
          </p:cNvPr>
          <p:cNvPicPr>
            <a:picLocks noChangeAspect="1"/>
          </p:cNvPicPr>
          <p:nvPr/>
        </p:nvPicPr>
        <p:blipFill>
          <a:blip r:embed="rId2"/>
          <a:stretch>
            <a:fillRect/>
          </a:stretch>
        </p:blipFill>
        <p:spPr>
          <a:xfrm>
            <a:off x="3381375" y="0"/>
            <a:ext cx="8353425" cy="6858000"/>
          </a:xfrm>
          <a:prstGeom prst="rect">
            <a:avLst/>
          </a:prstGeom>
        </p:spPr>
      </p:pic>
    </p:spTree>
    <p:extLst>
      <p:ext uri="{BB962C8B-B14F-4D97-AF65-F5344CB8AC3E}">
        <p14:creationId xmlns:p14="http://schemas.microsoft.com/office/powerpoint/2010/main" val="936020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337CD4-1C14-76EE-FAB1-4BFD433DB431}"/>
              </a:ext>
            </a:extLst>
          </p:cNvPr>
          <p:cNvPicPr>
            <a:picLocks noChangeAspect="1"/>
          </p:cNvPicPr>
          <p:nvPr/>
        </p:nvPicPr>
        <p:blipFill rotWithShape="1">
          <a:blip r:embed="rId2"/>
          <a:srcRect l="-243" t="3849" r="11548" b="41659"/>
          <a:stretch/>
        </p:blipFill>
        <p:spPr>
          <a:xfrm>
            <a:off x="689103" y="1317522"/>
            <a:ext cx="10813794" cy="3737027"/>
          </a:xfrm>
          <a:prstGeom prst="rect">
            <a:avLst/>
          </a:prstGeom>
        </p:spPr>
      </p:pic>
    </p:spTree>
    <p:extLst>
      <p:ext uri="{BB962C8B-B14F-4D97-AF65-F5344CB8AC3E}">
        <p14:creationId xmlns:p14="http://schemas.microsoft.com/office/powerpoint/2010/main" val="19315201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71A9E51-43B4-3E8B-07AF-DFB834E61BD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24769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CC826D-AB13-DFEB-9714-46966BCF94A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09621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D6BC6-7C41-CFD1-C89D-66AD36107B11}"/>
              </a:ext>
            </a:extLst>
          </p:cNvPr>
          <p:cNvSpPr>
            <a:spLocks noGrp="1"/>
          </p:cNvSpPr>
          <p:nvPr>
            <p:ph type="title"/>
          </p:nvPr>
        </p:nvSpPr>
        <p:spPr/>
        <p:txBody>
          <a:bodyPr/>
          <a:lstStyle/>
          <a:p>
            <a:r>
              <a:rPr lang="en-US" b="1" dirty="0"/>
              <a:t>Table of content</a:t>
            </a:r>
            <a:endParaRPr lang="en-IN" b="1" dirty="0"/>
          </a:p>
        </p:txBody>
      </p:sp>
      <p:sp>
        <p:nvSpPr>
          <p:cNvPr id="6" name="Rectangle: Diagonal Corners Rounded 5">
            <a:extLst>
              <a:ext uri="{FF2B5EF4-FFF2-40B4-BE49-F238E27FC236}">
                <a16:creationId xmlns:a16="http://schemas.microsoft.com/office/drawing/2014/main" id="{84D9E709-1BE0-B268-5A6E-78BEEC4729C3}"/>
              </a:ext>
            </a:extLst>
          </p:cNvPr>
          <p:cNvSpPr/>
          <p:nvPr/>
        </p:nvSpPr>
        <p:spPr>
          <a:xfrm>
            <a:off x="1143000" y="2046307"/>
            <a:ext cx="7109013" cy="550434"/>
          </a:xfrm>
          <a:prstGeom prst="round2DiagRect">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t>Agenda</a:t>
            </a:r>
            <a:endParaRPr lang="en-IN" sz="2200" dirty="0"/>
          </a:p>
        </p:txBody>
      </p:sp>
      <p:sp>
        <p:nvSpPr>
          <p:cNvPr id="7" name="Rectangle: Diagonal Corners Rounded 6">
            <a:extLst>
              <a:ext uri="{FF2B5EF4-FFF2-40B4-BE49-F238E27FC236}">
                <a16:creationId xmlns:a16="http://schemas.microsoft.com/office/drawing/2014/main" id="{39D747DE-8CA7-ECE8-BD4B-893C2224F62B}"/>
              </a:ext>
            </a:extLst>
          </p:cNvPr>
          <p:cNvSpPr/>
          <p:nvPr/>
        </p:nvSpPr>
        <p:spPr>
          <a:xfrm>
            <a:off x="2008094" y="2858062"/>
            <a:ext cx="7109013" cy="649046"/>
          </a:xfrm>
          <a:prstGeom prst="round2DiagRect">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t>Understanding the Variable </a:t>
            </a:r>
          </a:p>
        </p:txBody>
      </p:sp>
      <p:sp>
        <p:nvSpPr>
          <p:cNvPr id="8" name="Rectangle: Diagonal Corners Rounded 7">
            <a:extLst>
              <a:ext uri="{FF2B5EF4-FFF2-40B4-BE49-F238E27FC236}">
                <a16:creationId xmlns:a16="http://schemas.microsoft.com/office/drawing/2014/main" id="{8399466E-2F34-CA43-99D8-9B63C9AE0149}"/>
              </a:ext>
            </a:extLst>
          </p:cNvPr>
          <p:cNvSpPr/>
          <p:nvPr/>
        </p:nvSpPr>
        <p:spPr>
          <a:xfrm>
            <a:off x="2486361" y="3777956"/>
            <a:ext cx="7188798" cy="649045"/>
          </a:xfrm>
          <a:prstGeom prst="round2DiagRect">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200" dirty="0"/>
              <a:t>Process followed in the Project</a:t>
            </a:r>
          </a:p>
        </p:txBody>
      </p:sp>
      <p:sp>
        <p:nvSpPr>
          <p:cNvPr id="13" name="Rectangle: Diagonal Corners Rounded 12">
            <a:extLst>
              <a:ext uri="{FF2B5EF4-FFF2-40B4-BE49-F238E27FC236}">
                <a16:creationId xmlns:a16="http://schemas.microsoft.com/office/drawing/2014/main" id="{C8856B70-A1FD-1013-1DB0-F2E911A10818}"/>
              </a:ext>
            </a:extLst>
          </p:cNvPr>
          <p:cNvSpPr/>
          <p:nvPr/>
        </p:nvSpPr>
        <p:spPr>
          <a:xfrm>
            <a:off x="3559886" y="4768894"/>
            <a:ext cx="7296374" cy="649044"/>
          </a:xfrm>
          <a:prstGeom prst="round2DiagRect">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200" dirty="0"/>
              <a:t>Architectural Explanation</a:t>
            </a:r>
          </a:p>
        </p:txBody>
      </p:sp>
      <p:sp>
        <p:nvSpPr>
          <p:cNvPr id="14" name="Rectangle: Diagonal Corners Rounded 13">
            <a:extLst>
              <a:ext uri="{FF2B5EF4-FFF2-40B4-BE49-F238E27FC236}">
                <a16:creationId xmlns:a16="http://schemas.microsoft.com/office/drawing/2014/main" id="{3BFAF84F-9959-7A8B-8943-33572588D438}"/>
              </a:ext>
            </a:extLst>
          </p:cNvPr>
          <p:cNvSpPr/>
          <p:nvPr/>
        </p:nvSpPr>
        <p:spPr>
          <a:xfrm>
            <a:off x="4625787" y="5759831"/>
            <a:ext cx="7296374" cy="587184"/>
          </a:xfrm>
          <a:prstGeom prst="round2DiagRect">
            <a:avLst>
              <a:gd name="adj1" fmla="val 50000"/>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200" dirty="0"/>
              <a:t>Model 1 and Model 2 description and Results</a:t>
            </a:r>
          </a:p>
        </p:txBody>
      </p:sp>
    </p:spTree>
    <p:extLst>
      <p:ext uri="{BB962C8B-B14F-4D97-AF65-F5344CB8AC3E}">
        <p14:creationId xmlns:p14="http://schemas.microsoft.com/office/powerpoint/2010/main" val="2598586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934A7-ABD1-6FE2-F5D1-1011E775251F}"/>
              </a:ext>
            </a:extLst>
          </p:cNvPr>
          <p:cNvSpPr>
            <a:spLocks noGrp="1"/>
          </p:cNvSpPr>
          <p:nvPr>
            <p:ph type="title"/>
          </p:nvPr>
        </p:nvSpPr>
        <p:spPr/>
        <p:txBody>
          <a:bodyPr>
            <a:normAutofit/>
          </a:bodyPr>
          <a:lstStyle/>
          <a:p>
            <a:r>
              <a:rPr lang="en-US" sz="5000" b="1" dirty="0"/>
              <a:t>Agenda</a:t>
            </a:r>
            <a:endParaRPr lang="en-IN" sz="5000" b="1" dirty="0"/>
          </a:p>
        </p:txBody>
      </p:sp>
      <p:sp>
        <p:nvSpPr>
          <p:cNvPr id="3" name="Content Placeholder 2">
            <a:extLst>
              <a:ext uri="{FF2B5EF4-FFF2-40B4-BE49-F238E27FC236}">
                <a16:creationId xmlns:a16="http://schemas.microsoft.com/office/drawing/2014/main" id="{A52BC829-E9D1-8985-D0B2-184AAA86C01B}"/>
              </a:ext>
            </a:extLst>
          </p:cNvPr>
          <p:cNvSpPr>
            <a:spLocks noGrp="1"/>
          </p:cNvSpPr>
          <p:nvPr>
            <p:ph idx="1"/>
          </p:nvPr>
        </p:nvSpPr>
        <p:spPr/>
        <p:txBody>
          <a:bodyPr/>
          <a:lstStyle/>
          <a:p>
            <a:pPr algn="just"/>
            <a:r>
              <a:rPr lang="en-US" sz="3000" dirty="0"/>
              <a:t>Nowadays farmers need not know which plant should be planted according to their soil fertility. The soil consists of Nitrogen(N), Phosphorus(P), and Potassium(K) content for plants to grow in the soil.</a:t>
            </a:r>
          </a:p>
          <a:p>
            <a:pPr algn="just"/>
            <a:r>
              <a:rPr lang="en-US" sz="3000" dirty="0"/>
              <a:t>According to soil fertility, p[H] level, and average rainfall we can able to give a solution using Artificial Intelligence Technology under the Machine Learning concept</a:t>
            </a:r>
          </a:p>
          <a:p>
            <a:endParaRPr lang="en-US" sz="3000" dirty="0"/>
          </a:p>
          <a:p>
            <a:endParaRPr lang="en-IN" dirty="0"/>
          </a:p>
        </p:txBody>
      </p:sp>
    </p:spTree>
    <p:extLst>
      <p:ext uri="{BB962C8B-B14F-4D97-AF65-F5344CB8AC3E}">
        <p14:creationId xmlns:p14="http://schemas.microsoft.com/office/powerpoint/2010/main" val="27832185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5E108-4C7D-1CA8-0E89-0869FAA37F72}"/>
              </a:ext>
            </a:extLst>
          </p:cNvPr>
          <p:cNvSpPr>
            <a:spLocks noGrp="1"/>
          </p:cNvSpPr>
          <p:nvPr>
            <p:ph type="title"/>
          </p:nvPr>
        </p:nvSpPr>
        <p:spPr>
          <a:xfrm>
            <a:off x="1062318" y="277906"/>
            <a:ext cx="9875520" cy="788894"/>
          </a:xfrm>
        </p:spPr>
        <p:txBody>
          <a:bodyPr/>
          <a:lstStyle/>
          <a:p>
            <a:r>
              <a:rPr lang="en-US" b="1" dirty="0"/>
              <a:t>Understanding the Variable</a:t>
            </a:r>
            <a:endParaRPr lang="en-IN" b="1" dirty="0"/>
          </a:p>
        </p:txBody>
      </p:sp>
      <p:sp>
        <p:nvSpPr>
          <p:cNvPr id="3" name="Content Placeholder 2">
            <a:extLst>
              <a:ext uri="{FF2B5EF4-FFF2-40B4-BE49-F238E27FC236}">
                <a16:creationId xmlns:a16="http://schemas.microsoft.com/office/drawing/2014/main" id="{349F3003-EDFC-FF41-5B44-B9351BFB9BA2}"/>
              </a:ext>
            </a:extLst>
          </p:cNvPr>
          <p:cNvSpPr>
            <a:spLocks noGrp="1"/>
          </p:cNvSpPr>
          <p:nvPr>
            <p:ph idx="1"/>
          </p:nvPr>
        </p:nvSpPr>
        <p:spPr>
          <a:xfrm>
            <a:off x="1140352" y="1066800"/>
            <a:ext cx="9875520" cy="5513294"/>
          </a:xfrm>
        </p:spPr>
        <p:txBody>
          <a:bodyPr>
            <a:normAutofit/>
          </a:bodyPr>
          <a:lstStyle/>
          <a:p>
            <a:pPr>
              <a:buFont typeface="Wingdings" panose="05000000000000000000" pitchFamily="2" charset="2"/>
              <a:buChar char="v"/>
            </a:pPr>
            <a:r>
              <a:rPr lang="en-US" dirty="0"/>
              <a:t>Nitrogen(N)</a:t>
            </a:r>
          </a:p>
          <a:p>
            <a:pPr>
              <a:buFont typeface="Wingdings" panose="05000000000000000000" pitchFamily="2" charset="2"/>
              <a:buChar char="v"/>
            </a:pPr>
            <a:r>
              <a:rPr lang="en-US" dirty="0"/>
              <a:t>Phosphorus(P)</a:t>
            </a:r>
          </a:p>
          <a:p>
            <a:pPr>
              <a:buFont typeface="Wingdings" panose="05000000000000000000" pitchFamily="2" charset="2"/>
              <a:buChar char="v"/>
            </a:pPr>
            <a:r>
              <a:rPr lang="en-US" dirty="0"/>
              <a:t>Potassium(K)</a:t>
            </a:r>
          </a:p>
          <a:p>
            <a:pPr>
              <a:buFont typeface="Wingdings" panose="05000000000000000000" pitchFamily="2" charset="2"/>
              <a:buChar char="v"/>
            </a:pPr>
            <a:r>
              <a:rPr lang="en-US" dirty="0"/>
              <a:t>Rainfall</a:t>
            </a:r>
          </a:p>
          <a:p>
            <a:pPr>
              <a:buFont typeface="Wingdings" panose="05000000000000000000" pitchFamily="2" charset="2"/>
              <a:buChar char="v"/>
            </a:pPr>
            <a:r>
              <a:rPr lang="en-US" dirty="0"/>
              <a:t>P[H] level</a:t>
            </a:r>
          </a:p>
          <a:p>
            <a:pPr>
              <a:buFont typeface="Wingdings" panose="05000000000000000000" pitchFamily="2" charset="2"/>
              <a:buChar char="v"/>
            </a:pPr>
            <a:r>
              <a:rPr lang="en-US" dirty="0"/>
              <a:t>Temperature</a:t>
            </a:r>
          </a:p>
          <a:p>
            <a:pPr>
              <a:buFont typeface="Wingdings" panose="05000000000000000000" pitchFamily="2" charset="2"/>
              <a:buChar char="v"/>
            </a:pPr>
            <a:r>
              <a:rPr lang="en-US" dirty="0"/>
              <a:t>Humidity</a:t>
            </a:r>
          </a:p>
          <a:p>
            <a:pPr>
              <a:buFont typeface="Wingdings" panose="05000000000000000000" pitchFamily="2" charset="2"/>
              <a:buChar char="v"/>
            </a:pPr>
            <a:r>
              <a:rPr lang="en-US" dirty="0"/>
              <a:t>Label</a:t>
            </a:r>
          </a:p>
          <a:p>
            <a:pPr marL="45720" indent="0">
              <a:buNone/>
            </a:pPr>
            <a:r>
              <a:rPr lang="en-US" dirty="0"/>
              <a:t>In this project Nitrogen(N), Phosphorus(P), Potassium(K), Rainfall, Temperature, Humidity, and p[H] level are independent variables and the Label is dependent on variable</a:t>
            </a:r>
          </a:p>
          <a:p>
            <a:pPr>
              <a:buFont typeface="Wingdings" panose="05000000000000000000" pitchFamily="2" charset="2"/>
              <a:buChar char="v"/>
            </a:pPr>
            <a:endParaRPr lang="en-US" dirty="0"/>
          </a:p>
          <a:p>
            <a:endParaRPr lang="en-IN" dirty="0"/>
          </a:p>
        </p:txBody>
      </p:sp>
    </p:spTree>
    <p:extLst>
      <p:ext uri="{BB962C8B-B14F-4D97-AF65-F5344CB8AC3E}">
        <p14:creationId xmlns:p14="http://schemas.microsoft.com/office/powerpoint/2010/main" val="15937610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4B238-2A41-E2EE-E91B-9DDE8F0028B1}"/>
              </a:ext>
            </a:extLst>
          </p:cNvPr>
          <p:cNvSpPr>
            <a:spLocks noGrp="1"/>
          </p:cNvSpPr>
          <p:nvPr>
            <p:ph type="title"/>
          </p:nvPr>
        </p:nvSpPr>
        <p:spPr>
          <a:xfrm>
            <a:off x="1143000" y="609600"/>
            <a:ext cx="9875520" cy="878541"/>
          </a:xfrm>
        </p:spPr>
        <p:txBody>
          <a:bodyPr>
            <a:normAutofit/>
          </a:bodyPr>
          <a:lstStyle/>
          <a:p>
            <a:r>
              <a:rPr lang="en-US" b="1" dirty="0"/>
              <a:t>Process followed in Project</a:t>
            </a:r>
            <a:endParaRPr lang="en-IN" b="1" dirty="0"/>
          </a:p>
        </p:txBody>
      </p:sp>
      <p:sp>
        <p:nvSpPr>
          <p:cNvPr id="4" name="Cube 3">
            <a:extLst>
              <a:ext uri="{FF2B5EF4-FFF2-40B4-BE49-F238E27FC236}">
                <a16:creationId xmlns:a16="http://schemas.microsoft.com/office/drawing/2014/main" id="{8879F1FB-CD77-B920-335B-0221A8E454F6}"/>
              </a:ext>
            </a:extLst>
          </p:cNvPr>
          <p:cNvSpPr/>
          <p:nvPr/>
        </p:nvSpPr>
        <p:spPr>
          <a:xfrm>
            <a:off x="2034985" y="1503829"/>
            <a:ext cx="6840071" cy="690283"/>
          </a:xfrm>
          <a:prstGeom prst="cube">
            <a:avLst>
              <a:gd name="adj" fmla="val 275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Collection</a:t>
            </a:r>
            <a:endParaRPr lang="en-IN" dirty="0"/>
          </a:p>
        </p:txBody>
      </p:sp>
      <p:sp>
        <p:nvSpPr>
          <p:cNvPr id="5" name="Cube 4">
            <a:extLst>
              <a:ext uri="{FF2B5EF4-FFF2-40B4-BE49-F238E27FC236}">
                <a16:creationId xmlns:a16="http://schemas.microsoft.com/office/drawing/2014/main" id="{07BAF7B9-8950-B20D-BBF0-59AD15ECD5BA}"/>
              </a:ext>
            </a:extLst>
          </p:cNvPr>
          <p:cNvSpPr/>
          <p:nvPr/>
        </p:nvSpPr>
        <p:spPr>
          <a:xfrm>
            <a:off x="2034984" y="2359958"/>
            <a:ext cx="6840071" cy="690283"/>
          </a:xfrm>
          <a:prstGeom prst="cube">
            <a:avLst>
              <a:gd name="adj" fmla="val 275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Cleaning Data</a:t>
            </a:r>
            <a:endParaRPr lang="en-IN" dirty="0"/>
          </a:p>
        </p:txBody>
      </p:sp>
      <p:sp>
        <p:nvSpPr>
          <p:cNvPr id="6" name="Cube 5">
            <a:extLst>
              <a:ext uri="{FF2B5EF4-FFF2-40B4-BE49-F238E27FC236}">
                <a16:creationId xmlns:a16="http://schemas.microsoft.com/office/drawing/2014/main" id="{E809A5C4-D919-D419-9BED-DA28957B85D6}"/>
              </a:ext>
            </a:extLst>
          </p:cNvPr>
          <p:cNvSpPr/>
          <p:nvPr/>
        </p:nvSpPr>
        <p:spPr>
          <a:xfrm>
            <a:off x="2034983" y="3216087"/>
            <a:ext cx="6840071" cy="690283"/>
          </a:xfrm>
          <a:prstGeom prst="cube">
            <a:avLst>
              <a:gd name="adj" fmla="val 275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Building Model</a:t>
            </a:r>
            <a:endParaRPr lang="en-IN" dirty="0"/>
          </a:p>
        </p:txBody>
      </p:sp>
      <p:sp>
        <p:nvSpPr>
          <p:cNvPr id="7" name="Cube 6">
            <a:extLst>
              <a:ext uri="{FF2B5EF4-FFF2-40B4-BE49-F238E27FC236}">
                <a16:creationId xmlns:a16="http://schemas.microsoft.com/office/drawing/2014/main" id="{F12950D6-D3BD-F919-442C-8B7B2209D422}"/>
              </a:ext>
            </a:extLst>
          </p:cNvPr>
          <p:cNvSpPr/>
          <p:nvPr/>
        </p:nvSpPr>
        <p:spPr>
          <a:xfrm>
            <a:off x="2034982" y="4087904"/>
            <a:ext cx="6840071" cy="690283"/>
          </a:xfrm>
          <a:prstGeom prst="cube">
            <a:avLst>
              <a:gd name="adj" fmla="val 275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Training Model</a:t>
            </a:r>
            <a:endParaRPr lang="en-IN" dirty="0"/>
          </a:p>
        </p:txBody>
      </p:sp>
      <p:sp>
        <p:nvSpPr>
          <p:cNvPr id="8" name="Cube 7">
            <a:extLst>
              <a:ext uri="{FF2B5EF4-FFF2-40B4-BE49-F238E27FC236}">
                <a16:creationId xmlns:a16="http://schemas.microsoft.com/office/drawing/2014/main" id="{08B7A0DE-5B01-A823-B493-E305F95DE374}"/>
              </a:ext>
            </a:extLst>
          </p:cNvPr>
          <p:cNvSpPr/>
          <p:nvPr/>
        </p:nvSpPr>
        <p:spPr>
          <a:xfrm>
            <a:off x="2034981" y="4959721"/>
            <a:ext cx="6840071" cy="690283"/>
          </a:xfrm>
          <a:prstGeom prst="cube">
            <a:avLst>
              <a:gd name="adj" fmla="val 275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Testing Model</a:t>
            </a:r>
            <a:endParaRPr lang="en-IN" dirty="0"/>
          </a:p>
        </p:txBody>
      </p:sp>
      <p:sp>
        <p:nvSpPr>
          <p:cNvPr id="9" name="Cube 8">
            <a:extLst>
              <a:ext uri="{FF2B5EF4-FFF2-40B4-BE49-F238E27FC236}">
                <a16:creationId xmlns:a16="http://schemas.microsoft.com/office/drawing/2014/main" id="{28F34F68-0678-6AD8-282E-35312658B0F7}"/>
              </a:ext>
            </a:extLst>
          </p:cNvPr>
          <p:cNvSpPr/>
          <p:nvPr/>
        </p:nvSpPr>
        <p:spPr>
          <a:xfrm>
            <a:off x="2034980" y="5831538"/>
            <a:ext cx="6840071" cy="690283"/>
          </a:xfrm>
          <a:prstGeom prst="cube">
            <a:avLst>
              <a:gd name="adj" fmla="val 275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Make Prediction</a:t>
            </a:r>
          </a:p>
        </p:txBody>
      </p:sp>
    </p:spTree>
    <p:extLst>
      <p:ext uri="{BB962C8B-B14F-4D97-AF65-F5344CB8AC3E}">
        <p14:creationId xmlns:p14="http://schemas.microsoft.com/office/powerpoint/2010/main" val="3684563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B19D65-E13D-D06A-F7F2-42A1A545CE0A}"/>
              </a:ext>
            </a:extLst>
          </p:cNvPr>
          <p:cNvSpPr>
            <a:spLocks noGrp="1"/>
          </p:cNvSpPr>
          <p:nvPr>
            <p:ph idx="1"/>
          </p:nvPr>
        </p:nvSpPr>
        <p:spPr>
          <a:xfrm>
            <a:off x="1143000" y="636494"/>
            <a:ext cx="9872871" cy="5459506"/>
          </a:xfrm>
        </p:spPr>
        <p:txBody>
          <a:bodyPr>
            <a:normAutofit lnSpcReduction="10000"/>
          </a:bodyPr>
          <a:lstStyle/>
          <a:p>
            <a:r>
              <a:rPr lang="en-IN" sz="2400" b="1" dirty="0">
                <a:latin typeface="+mj-lt"/>
              </a:rPr>
              <a:t>Data Collection</a:t>
            </a:r>
          </a:p>
          <a:p>
            <a:pPr lvl="2">
              <a:buFont typeface="Wingdings" panose="05000000000000000000" pitchFamily="2" charset="2"/>
              <a:buChar char="Ø"/>
            </a:pPr>
            <a:r>
              <a:rPr lang="en-US" sz="2400" b="0" i="0" dirty="0">
                <a:effectLst/>
                <a:latin typeface="+mj-lt"/>
              </a:rPr>
              <a:t>Data collection is the procedure of collecting, measuring, and analyzing accurate insights for research using standard validated techniques.</a:t>
            </a:r>
          </a:p>
          <a:p>
            <a:pPr lvl="2">
              <a:buFont typeface="Wingdings" panose="05000000000000000000" pitchFamily="2" charset="2"/>
              <a:buChar char="Ø"/>
            </a:pPr>
            <a:r>
              <a:rPr lang="en-US" sz="2400" b="0" i="0" dirty="0">
                <a:effectLst/>
                <a:latin typeface="+mj-lt"/>
              </a:rPr>
              <a:t>In most cases, data collection is the primary and most important step in the research </a:t>
            </a:r>
          </a:p>
          <a:p>
            <a:pPr lvl="2">
              <a:buFont typeface="Wingdings" panose="05000000000000000000" pitchFamily="2" charset="2"/>
              <a:buChar char="Ø"/>
            </a:pPr>
            <a:r>
              <a:rPr lang="en-US" sz="2400" b="0" i="0" dirty="0">
                <a:effectLst/>
                <a:latin typeface="+mj-lt"/>
              </a:rPr>
              <a:t>The approach of data collection is different for different fields of study, depending on the required information.</a:t>
            </a:r>
          </a:p>
          <a:p>
            <a:pPr lvl="2">
              <a:buFont typeface="Wingdings" panose="05000000000000000000" pitchFamily="2" charset="2"/>
              <a:buChar char="Ø"/>
            </a:pPr>
            <a:r>
              <a:rPr lang="en-US" sz="2400" b="0" i="0" dirty="0">
                <a:effectLst/>
                <a:latin typeface="+mj-lt"/>
              </a:rPr>
              <a:t>The data collection is made through phone calls, Mails, etc.</a:t>
            </a:r>
          </a:p>
          <a:p>
            <a:r>
              <a:rPr lang="en-IN" sz="2400" b="1" dirty="0">
                <a:latin typeface="+mj-lt"/>
              </a:rPr>
              <a:t>Cleaning Data</a:t>
            </a:r>
          </a:p>
          <a:p>
            <a:pPr lvl="2">
              <a:buFont typeface="Wingdings" panose="05000000000000000000" pitchFamily="2" charset="2"/>
              <a:buChar char="Ø"/>
            </a:pPr>
            <a:r>
              <a:rPr lang="en-IN" sz="2400" b="0" i="0" dirty="0">
                <a:effectLst/>
                <a:latin typeface="+mj-lt"/>
              </a:rPr>
              <a:t>Cleaning the data is the process of removing or fixing the incorrect, corrupted, duplicate, or incomplete data with the dataset</a:t>
            </a:r>
          </a:p>
          <a:p>
            <a:pPr lvl="2">
              <a:buFont typeface="Wingdings" panose="05000000000000000000" pitchFamily="2" charset="2"/>
              <a:buChar char="Ø"/>
            </a:pPr>
            <a:r>
              <a:rPr lang="en-IN" sz="2400" dirty="0">
                <a:latin typeface="+mj-lt"/>
              </a:rPr>
              <a:t>When combining multiple data sources, there are many opportunities for data to be duplicated or mislabelled.</a:t>
            </a:r>
          </a:p>
          <a:p>
            <a:pPr lvl="2">
              <a:buFont typeface="Wingdings" panose="05000000000000000000" pitchFamily="2" charset="2"/>
              <a:buChar char="Ø"/>
            </a:pPr>
            <a:r>
              <a:rPr lang="en-IN" sz="2400" dirty="0">
                <a:latin typeface="+mj-lt"/>
              </a:rPr>
              <a:t>If the data with missing values and incorrect values, the model will not train properly, and the predicted output can incorrect. </a:t>
            </a:r>
          </a:p>
        </p:txBody>
      </p:sp>
    </p:spTree>
    <p:extLst>
      <p:ext uri="{BB962C8B-B14F-4D97-AF65-F5344CB8AC3E}">
        <p14:creationId xmlns:p14="http://schemas.microsoft.com/office/powerpoint/2010/main" val="1581262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D9A33D-A14F-4891-B3DC-E3C127A1C36B}"/>
              </a:ext>
            </a:extLst>
          </p:cNvPr>
          <p:cNvSpPr>
            <a:spLocks noGrp="1"/>
          </p:cNvSpPr>
          <p:nvPr>
            <p:ph idx="1"/>
          </p:nvPr>
        </p:nvSpPr>
        <p:spPr>
          <a:xfrm>
            <a:off x="1143000" y="654424"/>
            <a:ext cx="9872871" cy="5441576"/>
          </a:xfrm>
        </p:spPr>
        <p:txBody>
          <a:bodyPr>
            <a:normAutofit/>
          </a:bodyPr>
          <a:lstStyle/>
          <a:p>
            <a:r>
              <a:rPr lang="en-IN" sz="2400" b="1" dirty="0"/>
              <a:t>Building the Model</a:t>
            </a:r>
          </a:p>
          <a:p>
            <a:pPr lvl="2">
              <a:buFont typeface="Wingdings" panose="05000000000000000000" pitchFamily="2" charset="2"/>
              <a:buChar char="Ø"/>
            </a:pPr>
            <a:r>
              <a:rPr lang="en-US" sz="2400" dirty="0">
                <a:latin typeface="Times New Roman" panose="02020603050405020304"/>
                <a:cs typeface="Times New Roman" panose="02020603050405020304"/>
              </a:rPr>
              <a:t>In </a:t>
            </a:r>
            <a:r>
              <a:rPr lang="en-US" sz="2400" spc="-5" dirty="0">
                <a:latin typeface="Times New Roman" panose="02020603050405020304"/>
                <a:cs typeface="Times New Roman" panose="02020603050405020304"/>
              </a:rPr>
              <a:t>this process the dataset </a:t>
            </a:r>
            <a:r>
              <a:rPr lang="en-US" sz="2400" dirty="0">
                <a:latin typeface="Times New Roman" panose="02020603050405020304"/>
                <a:cs typeface="Times New Roman" panose="02020603050405020304"/>
              </a:rPr>
              <a:t>that </a:t>
            </a:r>
            <a:r>
              <a:rPr lang="en-US" sz="2400" spc="-5" dirty="0">
                <a:latin typeface="Times New Roman" panose="02020603050405020304"/>
                <a:cs typeface="Times New Roman" panose="02020603050405020304"/>
              </a:rPr>
              <a:t>was loaded was split into training </a:t>
            </a:r>
            <a:r>
              <a:rPr lang="en-US" sz="2400" dirty="0">
                <a:latin typeface="Times New Roman" panose="02020603050405020304"/>
                <a:cs typeface="Times New Roman" panose="02020603050405020304"/>
              </a:rPr>
              <a:t>and </a:t>
            </a:r>
            <a:r>
              <a:rPr lang="en-US" sz="2400" spc="-5" dirty="0">
                <a:latin typeface="Times New Roman" panose="02020603050405020304"/>
                <a:cs typeface="Times New Roman" panose="02020603050405020304"/>
              </a:rPr>
              <a:t>testing datasets</a:t>
            </a:r>
            <a:r>
              <a:rPr lang="en-US" sz="2400" dirty="0">
                <a:latin typeface="Times New Roman" panose="02020603050405020304"/>
                <a:cs typeface="Times New Roman" panose="02020603050405020304"/>
              </a:rPr>
              <a:t>.</a:t>
            </a:r>
            <a:r>
              <a:rPr lang="en-US" sz="2400" spc="-80"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Then</a:t>
            </a:r>
            <a:r>
              <a:rPr lang="en-US" sz="2400" spc="-15" dirty="0">
                <a:latin typeface="Times New Roman" panose="02020603050405020304"/>
                <a:cs typeface="Times New Roman" panose="02020603050405020304"/>
              </a:rPr>
              <a:t> the </a:t>
            </a:r>
            <a:r>
              <a:rPr lang="en-US" sz="2400" dirty="0">
                <a:latin typeface="Times New Roman" panose="02020603050405020304"/>
                <a:cs typeface="Times New Roman" panose="02020603050405020304"/>
              </a:rPr>
              <a:t>suitable</a:t>
            </a:r>
            <a:r>
              <a:rPr lang="en-US" sz="2400" spc="-20"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algorithm</a:t>
            </a:r>
            <a:r>
              <a:rPr lang="en-US" sz="2400" spc="-40"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is</a:t>
            </a:r>
            <a:r>
              <a:rPr lang="en-US" sz="2400" spc="-10"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selected</a:t>
            </a:r>
            <a:r>
              <a:rPr lang="en-US" sz="2400" spc="-30"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and</a:t>
            </a:r>
            <a:r>
              <a:rPr lang="en-US" sz="2400" spc="-10"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it</a:t>
            </a:r>
            <a:r>
              <a:rPr lang="en-US" sz="2400" spc="-1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was </a:t>
            </a:r>
            <a:r>
              <a:rPr lang="en-US" sz="2400" dirty="0">
                <a:latin typeface="Times New Roman" panose="02020603050405020304"/>
                <a:cs typeface="Times New Roman" panose="02020603050405020304"/>
              </a:rPr>
              <a:t>for</a:t>
            </a:r>
            <a:r>
              <a:rPr lang="en-US" sz="2400" spc="5"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into</a:t>
            </a:r>
            <a:r>
              <a:rPr lang="en-US" sz="2400" spc="-20"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a </a:t>
            </a:r>
            <a:r>
              <a:rPr lang="en-US" sz="2400" spc="-5" dirty="0">
                <a:latin typeface="Times New Roman" panose="02020603050405020304"/>
                <a:cs typeface="Times New Roman" panose="02020603050405020304"/>
              </a:rPr>
              <a:t>model</a:t>
            </a:r>
            <a:r>
              <a:rPr lang="en-US" sz="2400" dirty="0">
                <a:latin typeface="Times New Roman" panose="02020603050405020304"/>
                <a:cs typeface="Times New Roman" panose="02020603050405020304"/>
              </a:rPr>
              <a:t>.</a:t>
            </a:r>
          </a:p>
          <a:p>
            <a:pPr lvl="2">
              <a:buFont typeface="Wingdings" panose="05000000000000000000" pitchFamily="2" charset="2"/>
              <a:buChar char="Ø"/>
            </a:pPr>
            <a:r>
              <a:rPr lang="en-US" sz="2400" dirty="0">
                <a:latin typeface="Times New Roman" panose="02020603050405020304"/>
                <a:cs typeface="Times New Roman" panose="02020603050405020304"/>
              </a:rPr>
              <a:t>While splitting the training needed more or equal space compared to testing. For Example, it can be in the format of 70% - 30% or 60% - 40% or 50%-50% or 80% - 20%</a:t>
            </a:r>
            <a:endParaRPr lang="en-IN" sz="2400" dirty="0"/>
          </a:p>
          <a:p>
            <a:r>
              <a:rPr lang="en-IN" sz="2400" dirty="0"/>
              <a:t> </a:t>
            </a:r>
            <a:r>
              <a:rPr lang="en-IN" sz="2400" b="1" dirty="0"/>
              <a:t>Training model</a:t>
            </a:r>
          </a:p>
          <a:p>
            <a:pPr lvl="2">
              <a:buFont typeface="Wingdings" panose="05000000000000000000" pitchFamily="2" charset="2"/>
              <a:buChar char="Ø"/>
            </a:pPr>
            <a:r>
              <a:rPr lang="en-US" sz="2400" spc="-5" dirty="0">
                <a:latin typeface="Times New Roman" panose="02020603050405020304"/>
                <a:cs typeface="Times New Roman" panose="02020603050405020304"/>
              </a:rPr>
              <a:t>A</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training</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model</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is</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a</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dataset</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that</a:t>
            </a:r>
            <a:r>
              <a:rPr lang="en-US" sz="2400" dirty="0">
                <a:latin typeface="Times New Roman" panose="02020603050405020304"/>
                <a:cs typeface="Times New Roman" panose="02020603050405020304"/>
              </a:rPr>
              <a:t> </a:t>
            </a:r>
            <a:r>
              <a:rPr lang="en-US" sz="2400" spc="-10" dirty="0">
                <a:latin typeface="Times New Roman" panose="02020603050405020304"/>
                <a:cs typeface="Times New Roman" panose="02020603050405020304"/>
              </a:rPr>
              <a:t>is</a:t>
            </a:r>
            <a:r>
              <a:rPr lang="en-US" sz="2400" spc="-5" dirty="0">
                <a:latin typeface="Times New Roman" panose="02020603050405020304"/>
                <a:cs typeface="Times New Roman" panose="02020603050405020304"/>
              </a:rPr>
              <a:t> used</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to</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train</a:t>
            </a:r>
            <a:r>
              <a:rPr lang="en-US" sz="2400" dirty="0">
                <a:latin typeface="Times New Roman" panose="02020603050405020304"/>
                <a:cs typeface="Times New Roman" panose="02020603050405020304"/>
              </a:rPr>
              <a:t> </a:t>
            </a:r>
            <a:r>
              <a:rPr lang="en-US" sz="2400" spc="-10" dirty="0">
                <a:latin typeface="Times New Roman" panose="02020603050405020304"/>
                <a:cs typeface="Times New Roman" panose="02020603050405020304"/>
              </a:rPr>
              <a:t>an</a:t>
            </a:r>
            <a:r>
              <a:rPr lang="en-US" sz="2400" spc="-5" dirty="0">
                <a:latin typeface="Times New Roman" panose="02020603050405020304"/>
                <a:cs typeface="Times New Roman" panose="02020603050405020304"/>
              </a:rPr>
              <a:t> </a:t>
            </a:r>
            <a:r>
              <a:rPr lang="en-US" sz="2400" spc="-10" dirty="0">
                <a:latin typeface="Times New Roman" panose="02020603050405020304"/>
                <a:cs typeface="Times New Roman" panose="02020603050405020304"/>
              </a:rPr>
              <a:t>ML </a:t>
            </a:r>
            <a:r>
              <a:rPr lang="en-US" sz="2400" spc="-5" dirty="0">
                <a:latin typeface="Times New Roman" panose="02020603050405020304"/>
                <a:cs typeface="Times New Roman" panose="02020603050405020304"/>
              </a:rPr>
              <a:t> algorithm. It consists of the sample </a:t>
            </a:r>
            <a:r>
              <a:rPr lang="en-US" sz="2400" dirty="0">
                <a:latin typeface="Times New Roman" panose="02020603050405020304"/>
                <a:cs typeface="Times New Roman" panose="02020603050405020304"/>
              </a:rPr>
              <a:t>output </a:t>
            </a:r>
            <a:r>
              <a:rPr lang="en-US" sz="2400" spc="-5" dirty="0">
                <a:latin typeface="Times New Roman" panose="02020603050405020304"/>
                <a:cs typeface="Times New Roman" panose="02020603050405020304"/>
              </a:rPr>
              <a:t>data and the corresponding sets</a:t>
            </a:r>
            <a:r>
              <a:rPr lang="en-US" sz="2400" spc="-15"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of input</a:t>
            </a:r>
            <a:r>
              <a:rPr lang="en-US" sz="2400" spc="-1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data </a:t>
            </a:r>
            <a:r>
              <a:rPr lang="en-US" sz="2400" dirty="0">
                <a:latin typeface="Times New Roman" panose="02020603050405020304"/>
                <a:cs typeface="Times New Roman" panose="02020603050405020304"/>
              </a:rPr>
              <a:t>that</a:t>
            </a:r>
            <a:r>
              <a:rPr lang="en-US" sz="2400" spc="-2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influence</a:t>
            </a:r>
            <a:r>
              <a:rPr lang="en-US" sz="2400" dirty="0">
                <a:latin typeface="Times New Roman" panose="02020603050405020304"/>
                <a:cs typeface="Times New Roman" panose="02020603050405020304"/>
              </a:rPr>
              <a:t> the</a:t>
            </a:r>
            <a:r>
              <a:rPr lang="en-US" sz="2400" spc="-20"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output.</a:t>
            </a:r>
          </a:p>
          <a:p>
            <a:r>
              <a:rPr lang="en-IN" sz="2400" dirty="0"/>
              <a:t> </a:t>
            </a:r>
            <a:r>
              <a:rPr lang="en-IN" sz="2400" b="1" dirty="0"/>
              <a:t>Testing model</a:t>
            </a:r>
          </a:p>
          <a:p>
            <a:pPr lvl="2">
              <a:buFont typeface="Wingdings" panose="05000000000000000000" pitchFamily="2" charset="2"/>
              <a:buChar char="Ø"/>
            </a:pPr>
            <a:r>
              <a:rPr lang="en-US" sz="2400" spc="-5" dirty="0">
                <a:latin typeface="Times New Roman" panose="02020603050405020304"/>
                <a:cs typeface="Times New Roman" panose="02020603050405020304"/>
              </a:rPr>
              <a:t>Model testing is referred to as the process where the performance </a:t>
            </a:r>
            <a:r>
              <a:rPr lang="en-US" sz="2400" dirty="0">
                <a:latin typeface="Times New Roman" panose="02020603050405020304"/>
                <a:cs typeface="Times New Roman" panose="02020603050405020304"/>
              </a:rPr>
              <a:t>of </a:t>
            </a:r>
            <a:r>
              <a:rPr lang="en-US" sz="2400" spc="-5" dirty="0">
                <a:latin typeface="Times New Roman" panose="02020603050405020304"/>
                <a:cs typeface="Times New Roman" panose="02020603050405020304"/>
              </a:rPr>
              <a:t>a</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fully trained</a:t>
            </a:r>
            <a:r>
              <a:rPr lang="en-US" sz="2400" spc="-1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model is</a:t>
            </a:r>
            <a:r>
              <a:rPr lang="en-US" sz="240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evaluated</a:t>
            </a:r>
            <a:r>
              <a:rPr lang="en-US" sz="2400" spc="-15" dirty="0">
                <a:latin typeface="Times New Roman" panose="02020603050405020304"/>
                <a:cs typeface="Times New Roman" panose="02020603050405020304"/>
              </a:rPr>
              <a:t> </a:t>
            </a:r>
            <a:r>
              <a:rPr lang="en-US" sz="2400" dirty="0">
                <a:latin typeface="Times New Roman" panose="02020603050405020304"/>
                <a:cs typeface="Times New Roman" panose="02020603050405020304"/>
              </a:rPr>
              <a:t>on</a:t>
            </a:r>
            <a:r>
              <a:rPr lang="en-US" sz="2400" spc="5"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a</a:t>
            </a:r>
            <a:r>
              <a:rPr lang="en-US" sz="2400" spc="-1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testing</a:t>
            </a:r>
            <a:r>
              <a:rPr lang="en-US" sz="2400" spc="-20" dirty="0">
                <a:latin typeface="Times New Roman" panose="02020603050405020304"/>
                <a:cs typeface="Times New Roman" panose="02020603050405020304"/>
              </a:rPr>
              <a:t> </a:t>
            </a:r>
            <a:r>
              <a:rPr lang="en-US" sz="2400" spc="-5" dirty="0">
                <a:latin typeface="Times New Roman" panose="02020603050405020304"/>
                <a:cs typeface="Times New Roman" panose="02020603050405020304"/>
              </a:rPr>
              <a:t>set.</a:t>
            </a:r>
            <a:endParaRPr lang="en-IN" sz="2400" b="1" dirty="0"/>
          </a:p>
        </p:txBody>
      </p:sp>
    </p:spTree>
    <p:extLst>
      <p:ext uri="{BB962C8B-B14F-4D97-AF65-F5344CB8AC3E}">
        <p14:creationId xmlns:p14="http://schemas.microsoft.com/office/powerpoint/2010/main" val="2041354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377C5-5C9C-6AE1-D862-5C90213231EE}"/>
              </a:ext>
            </a:extLst>
          </p:cNvPr>
          <p:cNvSpPr>
            <a:spLocks noGrp="1"/>
          </p:cNvSpPr>
          <p:nvPr>
            <p:ph type="title"/>
          </p:nvPr>
        </p:nvSpPr>
        <p:spPr/>
        <p:txBody>
          <a:bodyPr/>
          <a:lstStyle/>
          <a:p>
            <a:r>
              <a:rPr lang="en-IN" dirty="0"/>
              <a:t>Architectural Explanation</a:t>
            </a:r>
          </a:p>
        </p:txBody>
      </p:sp>
      <p:graphicFrame>
        <p:nvGraphicFramePr>
          <p:cNvPr id="3" name="Object 2">
            <a:extLst>
              <a:ext uri="{FF2B5EF4-FFF2-40B4-BE49-F238E27FC236}">
                <a16:creationId xmlns:a16="http://schemas.microsoft.com/office/drawing/2014/main" id="{A2C417B2-90A4-5D9D-DB03-07DB861CA5FF}"/>
              </a:ext>
            </a:extLst>
          </p:cNvPr>
          <p:cNvGraphicFramePr>
            <a:graphicFrameLocks noChangeAspect="1"/>
          </p:cNvGraphicFramePr>
          <p:nvPr>
            <p:extLst>
              <p:ext uri="{D42A27DB-BD31-4B8C-83A1-F6EECF244321}">
                <p14:modId xmlns:p14="http://schemas.microsoft.com/office/powerpoint/2010/main" val="783509947"/>
              </p:ext>
            </p:extLst>
          </p:nvPr>
        </p:nvGraphicFramePr>
        <p:xfrm>
          <a:off x="2109777" y="2054552"/>
          <a:ext cx="8343069" cy="4314230"/>
        </p:xfrm>
        <a:graphic>
          <a:graphicData uri="http://schemas.openxmlformats.org/presentationml/2006/ole">
            <mc:AlternateContent xmlns:mc="http://schemas.openxmlformats.org/markup-compatibility/2006">
              <mc:Choice xmlns:v="urn:schemas-microsoft-com:vml" Requires="v">
                <p:oleObj name="Bitmap Image" r:id="rId2" imgW="7147440" imgH="3695760" progId="PBrush">
                  <p:embed/>
                </p:oleObj>
              </mc:Choice>
              <mc:Fallback>
                <p:oleObj name="Bitmap Image" r:id="rId2" imgW="7147440" imgH="3695760" progId="PBrush">
                  <p:embed/>
                  <p:pic>
                    <p:nvPicPr>
                      <p:cNvPr id="0" name=""/>
                      <p:cNvPicPr/>
                      <p:nvPr/>
                    </p:nvPicPr>
                    <p:blipFill>
                      <a:blip r:embed="rId3"/>
                      <a:stretch>
                        <a:fillRect/>
                      </a:stretch>
                    </p:blipFill>
                    <p:spPr>
                      <a:xfrm>
                        <a:off x="2109777" y="2054552"/>
                        <a:ext cx="8343069" cy="4314230"/>
                      </a:xfrm>
                      <a:prstGeom prst="rect">
                        <a:avLst/>
                      </a:prstGeom>
                    </p:spPr>
                  </p:pic>
                </p:oleObj>
              </mc:Fallback>
            </mc:AlternateContent>
          </a:graphicData>
        </a:graphic>
      </p:graphicFrame>
    </p:spTree>
    <p:extLst>
      <p:ext uri="{BB962C8B-B14F-4D97-AF65-F5344CB8AC3E}">
        <p14:creationId xmlns:p14="http://schemas.microsoft.com/office/powerpoint/2010/main" val="3234319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5B484-C251-EE60-E8D0-F62BF5E81153}"/>
              </a:ext>
            </a:extLst>
          </p:cNvPr>
          <p:cNvSpPr>
            <a:spLocks noGrp="1"/>
          </p:cNvSpPr>
          <p:nvPr>
            <p:ph type="title"/>
          </p:nvPr>
        </p:nvSpPr>
        <p:spPr/>
        <p:txBody>
          <a:bodyPr/>
          <a:lstStyle/>
          <a:p>
            <a:r>
              <a:rPr lang="en-IN" dirty="0"/>
              <a:t>Model 1</a:t>
            </a:r>
          </a:p>
        </p:txBody>
      </p:sp>
      <p:sp>
        <p:nvSpPr>
          <p:cNvPr id="3" name="Content Placeholder 2">
            <a:extLst>
              <a:ext uri="{FF2B5EF4-FFF2-40B4-BE49-F238E27FC236}">
                <a16:creationId xmlns:a16="http://schemas.microsoft.com/office/drawing/2014/main" id="{6B0E7925-455A-9510-5091-11EFF8FEB9DC}"/>
              </a:ext>
            </a:extLst>
          </p:cNvPr>
          <p:cNvSpPr>
            <a:spLocks noGrp="1"/>
          </p:cNvSpPr>
          <p:nvPr>
            <p:ph idx="1"/>
          </p:nvPr>
        </p:nvSpPr>
        <p:spPr/>
        <p:txBody>
          <a:bodyPr/>
          <a:lstStyle/>
          <a:p>
            <a:r>
              <a:rPr lang="en-US" dirty="0"/>
              <a:t>The train for the model is done in a random state of the computer and fitting the data values to the Naive Bayes algorithm as it contains 2000 data</a:t>
            </a:r>
          </a:p>
          <a:p>
            <a:r>
              <a:rPr lang="en-US" dirty="0"/>
              <a:t>For multiclass I have used a one vs rest classifier for training the model and calculated accuracy for the model</a:t>
            </a:r>
          </a:p>
          <a:p>
            <a:r>
              <a:rPr lang="en-US" dirty="0"/>
              <a:t>The accuracy score I obtained was 99.54</a:t>
            </a:r>
          </a:p>
          <a:p>
            <a:r>
              <a:rPr lang="en-US" dirty="0"/>
              <a:t>The f1 score was 1.00</a:t>
            </a:r>
          </a:p>
          <a:p>
            <a:endParaRPr lang="en-IN" dirty="0"/>
          </a:p>
        </p:txBody>
      </p:sp>
    </p:spTree>
    <p:extLst>
      <p:ext uri="{BB962C8B-B14F-4D97-AF65-F5344CB8AC3E}">
        <p14:creationId xmlns:p14="http://schemas.microsoft.com/office/powerpoint/2010/main" val="3987003218"/>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15EF7-B9F6-4EB7-AA4F-557BE6AB702C}">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F465D742-03F8-4A07-AD44-2F5940A96098}">
  <ds:schemaRefs>
    <ds:schemaRef ds:uri="http://schemas.microsoft.com/sharepoint/v3/contenttype/forms"/>
  </ds:schemaRefs>
</ds:datastoreItem>
</file>

<file path=customXml/itemProps3.xml><?xml version="1.0" encoding="utf-8"?>
<ds:datastoreItem xmlns:ds="http://schemas.openxmlformats.org/officeDocument/2006/customXml" ds:itemID="{6928E4D0-782D-4812-BE7D-AE5131FD37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Basis design</Template>
  <TotalTime>745</TotalTime>
  <Words>586</Words>
  <Application>Microsoft Office PowerPoint</Application>
  <PresentationFormat>Widescreen</PresentationFormat>
  <Paragraphs>57</Paragraphs>
  <Slides>14</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20" baseType="lpstr">
      <vt:lpstr>Calibri</vt:lpstr>
      <vt:lpstr>Corbel</vt:lpstr>
      <vt:lpstr>Times New Roman</vt:lpstr>
      <vt:lpstr>Wingdings</vt:lpstr>
      <vt:lpstr>Basis</vt:lpstr>
      <vt:lpstr>Bitmap Image</vt:lpstr>
      <vt:lpstr>Crop prediction</vt:lpstr>
      <vt:lpstr>Table of content</vt:lpstr>
      <vt:lpstr>Agenda</vt:lpstr>
      <vt:lpstr>Understanding the Variable</vt:lpstr>
      <vt:lpstr>Process followed in Project</vt:lpstr>
      <vt:lpstr>PowerPoint Presentation</vt:lpstr>
      <vt:lpstr>PowerPoint Presentation</vt:lpstr>
      <vt:lpstr>Architectural Explanation</vt:lpstr>
      <vt:lpstr>Model 1</vt:lpstr>
      <vt:lpstr>Model 2</vt:lpstr>
      <vt:lpstr>Result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Crop prediction</dc:title>
  <dc:creator>Karthikeyan S</dc:creator>
  <cp:lastModifiedBy>Karthikeyan S</cp:lastModifiedBy>
  <cp:revision>6</cp:revision>
  <dcterms:created xsi:type="dcterms:W3CDTF">2022-07-09T03:48:22Z</dcterms:created>
  <dcterms:modified xsi:type="dcterms:W3CDTF">2022-07-25T10:10:31Z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